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1" r:id="rId2"/>
    <p:sldId id="2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93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>
            <a:extLst>
              <a:ext uri="{FF2B5EF4-FFF2-40B4-BE49-F238E27FC236}">
                <a16:creationId xmlns:a16="http://schemas.microsoft.com/office/drawing/2014/main" id="{DBB59A89-E154-64ED-7EAB-E1BA8076D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387" y="1288256"/>
            <a:ext cx="322732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40" b="1" dirty="0"/>
              <a:t>SAVITRIBAI PHULE PUNE UNIVERSITY</a:t>
            </a:r>
          </a:p>
          <a:p>
            <a:pPr eaLnBrk="1" hangingPunct="1"/>
            <a:endParaRPr lang="en-US" altLang="en-US" sz="1440" b="1" dirty="0"/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458D82B7-3062-E20D-E25B-D452B229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4" y="1625205"/>
            <a:ext cx="1281113" cy="96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3B299038-3E8F-FA43-3EF6-C511ED2D9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729" y="3308749"/>
            <a:ext cx="1077515" cy="107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D0D57-F1CA-3D16-FA92-C9549C911D02}"/>
              </a:ext>
            </a:extLst>
          </p:cNvPr>
          <p:cNvSpPr txBox="1"/>
          <p:nvPr/>
        </p:nvSpPr>
        <p:spPr>
          <a:xfrm>
            <a:off x="4521994" y="2600326"/>
            <a:ext cx="5210176" cy="101899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6350" indent="-63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7000"/>
              </a:lnSpc>
              <a:spcAft>
                <a:spcPts val="853"/>
              </a:spcAft>
            </a:pPr>
            <a:r>
              <a:rPr lang="en-US" altLang="en-US" sz="144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SAHYADRI VALLEY COLLEGE OF ENGINEERING &amp; </a:t>
            </a:r>
            <a:endParaRPr lang="en-US" altLang="en-US" sz="1440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53"/>
              </a:spcAft>
            </a:pPr>
            <a:r>
              <a:rPr lang="en-US" altLang="en-US" sz="144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TECHNOLOGY, RAJURI, PUNE (2024-2025) </a:t>
            </a:r>
            <a:endParaRPr lang="en-US" altLang="en-US" sz="1440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eaLnBrk="1" hangingPunct="1"/>
            <a:endParaRPr lang="en-US" altLang="en-US" sz="144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56318-744F-01DE-D11D-6A4F09197E7C}"/>
              </a:ext>
            </a:extLst>
          </p:cNvPr>
          <p:cNvSpPr txBox="1"/>
          <p:nvPr/>
        </p:nvSpPr>
        <p:spPr>
          <a:xfrm>
            <a:off x="4572000" y="4557713"/>
            <a:ext cx="5486400" cy="31348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7000"/>
              </a:lnSpc>
              <a:spcAft>
                <a:spcPts val="647"/>
              </a:spcAft>
            </a:pPr>
            <a:r>
              <a:rPr lang="en-US" altLang="en-US" sz="126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en-US" altLang="en-US" sz="144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ENGINEERING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CC9C7-8BDD-6FE1-7E8B-65BF3DA809B7}"/>
              </a:ext>
            </a:extLst>
          </p:cNvPr>
          <p:cNvSpPr txBox="1"/>
          <p:nvPr/>
        </p:nvSpPr>
        <p:spPr>
          <a:xfrm>
            <a:off x="4191311" y="4984292"/>
            <a:ext cx="6012647" cy="1159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9000"/>
              </a:lnSpc>
              <a:spcAft>
                <a:spcPts val="853"/>
              </a:spcAft>
            </a:pPr>
            <a:r>
              <a:rPr lang="en-US" altLang="en-US" sz="144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the Department of Computer Engineering, SVCET, </a:t>
            </a:r>
            <a:r>
              <a:rPr lang="en-US" altLang="en-US" sz="144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Rajuri</a:t>
            </a:r>
            <a:r>
              <a:rPr lang="en-US" altLang="en-US" sz="144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Pune, in partial fulfillment of the requirements for the </a:t>
            </a:r>
            <a:endParaRPr lang="en-US" altLang="en-US" sz="1260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56"/>
              </a:spcAft>
            </a:pPr>
            <a:r>
              <a:rPr lang="en-US" altLang="en-US" sz="144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1260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53"/>
              </a:spcAft>
            </a:pPr>
            <a:r>
              <a:rPr lang="en-US" altLang="en-US" sz="168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YEAR OF COMPUTER ENGINEERING </a:t>
            </a:r>
            <a:endParaRPr lang="en-US" altLang="en-US" sz="126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508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Working Flow: From Selection to Recommendation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973247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0604" y="6426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Selects Movie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917293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chooses a movie from a list.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98031" y="5632966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4845" y="6086594"/>
            <a:ext cx="3678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Compute Cosine Similarity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4845" y="6577013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calculates similarity scores against all movies.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02272" y="5292804"/>
            <a:ext cx="4234220" cy="226814"/>
          </a:xfrm>
          <a:prstGeom prst="roundRect">
            <a:avLst>
              <a:gd name="adj" fmla="val 420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9086" y="5746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 Top 5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9086" y="6236851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 the 5 most similar movie titles.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9168"/>
            <a:ext cx="63256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and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60367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of relevant recommendations.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Recall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60367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of relevant items found.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0814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87%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1132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60367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Harmonic mean of precision and recall.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5846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collect user feedback via Streamlit. This data helps refine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0928"/>
            <a:ext cx="81043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and Future Scope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5986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4794528"/>
            <a:ext cx="2197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5284946"/>
            <a:ext cx="21975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Content-based system works. Cosine similarity is effective.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278" y="465986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75741" y="4794528"/>
            <a:ext cx="21976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75741" y="5639276"/>
            <a:ext cx="219765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user behavior data. Enhance recommendation diversity.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65986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07348" y="4794528"/>
            <a:ext cx="2197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07348" y="5284946"/>
            <a:ext cx="21976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neural networks. Improve feature representation.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8491" y="4659868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38955" y="4794528"/>
            <a:ext cx="21976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UI Enhancements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38955" y="5639276"/>
            <a:ext cx="21976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interactive front-end. Improve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9725C-D0BC-2DEC-F39B-C1BE69C02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7474-11DB-5943-5623-8DD14B304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9" y="737386"/>
            <a:ext cx="9205943" cy="1475727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53"/>
              </a:spcAft>
            </a:pPr>
            <a:r>
              <a:rPr lang="en-US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Movie Recommender          System</a:t>
            </a:r>
            <a:endParaRPr sz="384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91DB7-4FF3-C20B-500C-6177E2D9F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7966" y="4340998"/>
            <a:ext cx="7680960" cy="2103120"/>
          </a:xfrm>
        </p:spPr>
        <p:txBody>
          <a:bodyPr>
            <a:normAutofit fontScale="85000" lnSpcReduction="20000"/>
          </a:bodyPr>
          <a:lstStyle/>
          <a:p>
            <a:r>
              <a:rPr lang="en-IN" i="1" u="sng" dirty="0">
                <a:solidFill>
                  <a:schemeClr val="tx1"/>
                </a:solidFill>
              </a:rPr>
              <a:t>Khedkar Laxman </a:t>
            </a:r>
          </a:p>
          <a:p>
            <a:r>
              <a:rPr lang="en-IN" i="1" u="sng" dirty="0">
                <a:solidFill>
                  <a:schemeClr val="tx1"/>
                </a:solidFill>
              </a:rPr>
              <a:t>Hase Ashutosh </a:t>
            </a:r>
          </a:p>
          <a:p>
            <a:r>
              <a:rPr lang="en-IN" i="1" u="sng" dirty="0" err="1">
                <a:solidFill>
                  <a:schemeClr val="tx1"/>
                </a:solidFill>
              </a:rPr>
              <a:t>Langde</a:t>
            </a:r>
            <a:r>
              <a:rPr lang="en-IN" i="1" u="sng" dirty="0">
                <a:solidFill>
                  <a:schemeClr val="tx1"/>
                </a:solidFill>
              </a:rPr>
              <a:t> Ritesh</a:t>
            </a:r>
            <a:endParaRPr i="1" u="sng" dirty="0">
              <a:solidFill>
                <a:schemeClr val="tx1"/>
              </a:solidFill>
            </a:endParaRPr>
          </a:p>
          <a:p>
            <a:endParaRPr lang="en-IN" dirty="0"/>
          </a:p>
          <a:p>
            <a:r>
              <a:rPr lang="en-IN" dirty="0">
                <a:solidFill>
                  <a:srgbClr val="002060"/>
                </a:solidFill>
              </a:rPr>
              <a:t>Mentor Name :- </a:t>
            </a:r>
            <a:r>
              <a:rPr lang="en-IN" dirty="0" err="1">
                <a:solidFill>
                  <a:srgbClr val="002060"/>
                </a:solidFill>
              </a:rPr>
              <a:t>Prof.Khatal</a:t>
            </a:r>
            <a:r>
              <a:rPr lang="en-IN" dirty="0">
                <a:solidFill>
                  <a:srgbClr val="002060"/>
                </a:solidFill>
              </a:rPr>
              <a:t> K.B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9E732-69BE-F541-FDC4-29491CA257B0}"/>
              </a:ext>
            </a:extLst>
          </p:cNvPr>
          <p:cNvSpPr txBox="1"/>
          <p:nvPr/>
        </p:nvSpPr>
        <p:spPr>
          <a:xfrm>
            <a:off x="3474720" y="3132458"/>
            <a:ext cx="7120522" cy="431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20240" marR="370332" indent="-7620">
              <a:lnSpc>
                <a:spcPct val="110000"/>
              </a:lnSpc>
              <a:spcAft>
                <a:spcPts val="2070"/>
              </a:spcAft>
            </a:pPr>
            <a:r>
              <a:rPr lang="en-IN" sz="216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FINAL YEAR PROJECT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5C47A-59A7-5CF4-1EF3-D8B1C093F865}"/>
              </a:ext>
            </a:extLst>
          </p:cNvPr>
          <p:cNvSpPr txBox="1"/>
          <p:nvPr/>
        </p:nvSpPr>
        <p:spPr>
          <a:xfrm>
            <a:off x="4572000" y="3736729"/>
            <a:ext cx="5486400" cy="431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0114" marR="514350" indent="-7620" algn="ctr">
              <a:lnSpc>
                <a:spcPct val="110000"/>
              </a:lnSpc>
              <a:spcAft>
                <a:spcPts val="1554"/>
              </a:spcAft>
            </a:pPr>
            <a:r>
              <a:rPr lang="en-IN" sz="216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Submitted by:-</a:t>
            </a:r>
            <a:endParaRPr lang="en-IN" sz="2160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526D6-6931-5EEC-ABC1-75A325A4D660}"/>
              </a:ext>
            </a:extLst>
          </p:cNvPr>
          <p:cNvSpPr txBox="1"/>
          <p:nvPr/>
        </p:nvSpPr>
        <p:spPr>
          <a:xfrm>
            <a:off x="2622263" y="7047076"/>
            <a:ext cx="10500852" cy="62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1742" marR="377952" indent="-7620">
              <a:lnSpc>
                <a:spcPct val="107000"/>
              </a:lnSpc>
              <a:spcAft>
                <a:spcPts val="696"/>
              </a:spcAft>
            </a:pPr>
            <a:r>
              <a:rPr lang="en-IN" sz="1680" b="1" i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 project submitted in partial </a:t>
            </a:r>
            <a:r>
              <a:rPr lang="en-IN" sz="1680" b="1" i="1" kern="1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fulfillment</a:t>
            </a:r>
            <a:r>
              <a:rPr lang="en-IN" sz="1680" b="1" i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of the requirements for the Bachelor’s Degree in</a:t>
            </a:r>
            <a:r>
              <a:rPr lang="en-IN" sz="168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680" b="1" i="1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Computer Engineering awarded by IOST, Savitribai Phule Pune University</a:t>
            </a:r>
            <a:endParaRPr lang="en-IN" sz="1680" kern="1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0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Movie Recommender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content-based movie recommender system built in Python, leveraging cosine similarity on text-generated feature vectors to suggest films similar to a user’s chosen title.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7842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Recommender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are they?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Systems that predict user preferences. They filter information overload. They suggest relevant items.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411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are they important?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user experience. Increase engagement and sales. Personalize content discovery.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Statement: Finding Relevant Movies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550563"/>
            <a:ext cx="3616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search 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098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 many options exist. Users face information overload. It is hard to find new films.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5298281"/>
            <a:ext cx="38265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discovery gap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7887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often miss relevant movies. Generic lists lack appeal. Discovery is inefficient.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4607"/>
            <a:ext cx="7049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Objectives of Our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3547"/>
            <a:ext cx="3664744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7981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2730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 movies based on content. Use genre, cast, and keywords.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63547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89798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implementation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74273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the system in Python. Leverage its powerful libraries.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7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Cosine similarity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75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similarity between films. Identify top matching titles.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570946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 Overview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</a:t>
            </a:r>
            <a:endParaRPr lang="en-US" sz="1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Preprocessing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4764" y="4229576"/>
            <a:ext cx="255591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TF-IDF Vectorization</a:t>
            </a:r>
            <a:endParaRPr lang="en-US" sz="19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Cosine Similarity</a:t>
            </a:r>
            <a:endParaRPr lang="en-US" sz="19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24764" y="6661071"/>
            <a:ext cx="31462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Top-N Recommendations</a:t>
            </a:r>
            <a:endParaRPr lang="en-US" sz="1950" dirty="0"/>
          </a:p>
        </p:txBody>
      </p:sp>
      <p:pic>
        <p:nvPicPr>
          <p:cNvPr id="13" name="Picture 2" descr="Content Based Recommender Systems - Corona Todays">
            <a:extLst>
              <a:ext uri="{FF2B5EF4-FFF2-40B4-BE49-F238E27FC236}">
                <a16:creationId xmlns:a16="http://schemas.microsoft.com/office/drawing/2014/main" id="{8B0ECFE3-0CE3-4F98-0476-05D13BBE5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14" y="2349460"/>
            <a:ext cx="802005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Methodology: Feature Extraction and Similarity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598896"/>
            <a:ext cx="30480" cy="4789527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83880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5988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641402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2676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316718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genres, cast, keywords, and plot. Aggregate into a single text block per movie.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458652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389120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4424482"/>
            <a:ext cx="2861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TF-IDF Vectorization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91490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text to numerical vectors. Use Term Frequency-Inverse Document Frequency.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633424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136838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6172200"/>
            <a:ext cx="3177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Similarity Computation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6662618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cosine similarity. Measure angular distance between vectors.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081"/>
            <a:ext cx="7464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and Preprocessing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6" y="6217087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31" y="4628912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745" y="4628912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920" y="6217087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78919" y="2720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Sources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793790" y="3210639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TMDb and MovieLens. Datasets contain 5,000 movies.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224576" y="1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4139446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missing values. Remove irrelevant data points.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570351" y="1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Aggregation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7485221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disparate features. Create unified text descriptions.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0916126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Normalization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0830997" y="3573542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text to lowercase. Apply stemming or lemmatization.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513</Words>
  <Application>Microsoft Office PowerPoint</Application>
  <PresentationFormat>Custom</PresentationFormat>
  <Paragraphs>94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Inter</vt:lpstr>
      <vt:lpstr>Inter Bold</vt:lpstr>
      <vt:lpstr>Times New Roman</vt:lpstr>
      <vt:lpstr>Office Theme</vt:lpstr>
      <vt:lpstr>PowerPoint Presentation</vt:lpstr>
      <vt:lpstr>Content-Based Movie Recommender         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NIKHIL KASAB</cp:lastModifiedBy>
  <cp:revision>2</cp:revision>
  <dcterms:created xsi:type="dcterms:W3CDTF">2025-06-13T04:50:58Z</dcterms:created>
  <dcterms:modified xsi:type="dcterms:W3CDTF">2025-06-13T05:02:01Z</dcterms:modified>
</cp:coreProperties>
</file>